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notesMasterIdLst>
    <p:notesMasterId r:id="rId22"/>
  </p:notesMasterIdLst>
  <p:sldIdLst>
    <p:sldId id="256" r:id="rId2"/>
    <p:sldId id="328" r:id="rId3"/>
    <p:sldId id="327" r:id="rId4"/>
    <p:sldId id="296" r:id="rId5"/>
    <p:sldId id="315" r:id="rId6"/>
    <p:sldId id="335" r:id="rId7"/>
    <p:sldId id="349" r:id="rId8"/>
    <p:sldId id="324" r:id="rId9"/>
    <p:sldId id="306" r:id="rId10"/>
    <p:sldId id="348" r:id="rId11"/>
    <p:sldId id="316" r:id="rId12"/>
    <p:sldId id="351" r:id="rId13"/>
    <p:sldId id="293" r:id="rId14"/>
    <p:sldId id="314" r:id="rId15"/>
    <p:sldId id="337" r:id="rId16"/>
    <p:sldId id="352" r:id="rId17"/>
    <p:sldId id="322" r:id="rId18"/>
    <p:sldId id="291" r:id="rId19"/>
    <p:sldId id="325" r:id="rId20"/>
    <p:sldId id="346" r:id="rId21"/>
  </p:sldIdLst>
  <p:sldSz cx="9144000" cy="6858000" type="screen4x3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84" autoAdjust="0"/>
    <p:restoredTop sz="94660"/>
  </p:normalViewPr>
  <p:slideViewPr>
    <p:cSldViewPr>
      <p:cViewPr varScale="1">
        <p:scale>
          <a:sx n="88" d="100"/>
          <a:sy n="88" d="100"/>
        </p:scale>
        <p:origin x="110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FE378DE9-82FF-4FE1-A082-21AFD1DC4595}" type="datetimeFigureOut">
              <a:rPr lang="de-DE" smtClean="0"/>
              <a:t>21.02.2023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75B3EFC-7AAE-4EE4-BAC0-34B644E95B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2675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B3EFC-7AAE-4EE4-BAC0-34B644E95B8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891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B3EFC-7AAE-4EE4-BAC0-34B644E95B8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57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336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13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860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6193314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887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47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439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34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4776955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872203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5805798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77762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441224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4798893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338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33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Gnam HfWU©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164262-92ED-448E-ABE3-AA5135381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32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504056"/>
          </a:xfr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Herzlich willkommen in Geretsried</a:t>
            </a:r>
            <a:endParaRPr lang="de-D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4437112"/>
            <a:ext cx="6400800" cy="1152128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6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GGG Forschungsgruppe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6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Wöhlerweg 6b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6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D-82538 Geretsried</a:t>
            </a:r>
          </a:p>
          <a:p>
            <a:endParaRPr lang="de-DE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4ABF6EB-89FE-2AD3-EA9B-5F630DA1E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834" y="2251536"/>
            <a:ext cx="3368332" cy="18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24536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Vorstellungsrunde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Kurzpräsentation des Vorhabens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Vor-Ort-Besichtigung der kleintechnischen Anlage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Diskussions- und Fragerunde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Weitere Vorgehensweise</a:t>
            </a:r>
          </a:p>
          <a:p>
            <a:pPr>
              <a:spcAft>
                <a:spcPts val="800"/>
              </a:spcAft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947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6262464" cy="1470025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Neue Wege - lösemittelbasiertes Recycling von Alttextilien</a:t>
            </a:r>
            <a:endParaRPr lang="de-D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6912768" cy="1152128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5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GGG Forschungsgruppe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5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Wöhlerweg 6b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5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D-82538 Geretsried</a:t>
            </a:r>
          </a:p>
          <a:p>
            <a:endParaRPr lang="de-DE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9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68552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Wer wir sind 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Ausgangssituation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Recyclingverfahren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Ausblick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Kooperationsmöglichkeiten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GGG Kompetenz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09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de-D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Wer wir sind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6923112" cy="525658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GGG Forschungsgruppe </a:t>
            </a:r>
            <a:r>
              <a:rPr lang="de-DE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(Zusammenschluss 2018)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7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Gloor</a:t>
            </a:r>
            <a:r>
              <a:rPr lang="de-DE" sz="17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Dipl. Ing. (FH), Verfahrensentwicklung und Anlagenbau; Kernkompetenzen: Auslegung von Destillations- und Kondensationsprozessen, Abluftreinigung, Mischanwendungen</a:t>
            </a:r>
            <a:endParaRPr lang="de-DE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7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Groß, J. W. 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Dipl. Betriebswirt; langjährige Erfahrung in der Entsorgungsbranche in leitenden Funktionen, Beratung zu Entsorgungsprojekten</a:t>
            </a:r>
            <a:endParaRPr lang="de-DE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7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Gnam, H. J. 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Professor für Umwelt- und Stoffstrommanagement in den Studiengängen Energie- und Recyclingmanagement sowie Nachhaltigkeitsmanagement an der Hochschule für Wirtschaft und Umwelt Nürtingen- Geislingen (</a:t>
            </a:r>
            <a:r>
              <a:rPr lang="de-DE" sz="15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HfWU</a:t>
            </a:r>
            <a:r>
              <a:rPr lang="de-DE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 Beratung zu Umwelt- und Recyclingprojekten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Kooperationen mit verschiedenen Forschungseinrichtungen und Institutionen</a:t>
            </a:r>
            <a:endParaRPr lang="de-DE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250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Ausgangssituation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5050904" cy="53285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Alttextilien</a:t>
            </a: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Jährlich fallen in Deutschland über die 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kommu-nalen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und privaten Sammelstellen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ca. 1,0 Mio. Tonnen Alttextilien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(Bekleidung, Schuhe und Haustextilien) an (UBA, 2022)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Alttextilien werden einer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mehrstufigen Sor-</a:t>
            </a:r>
            <a:r>
              <a:rPr lang="de-DE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tierung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nach Art und Qualität (Hemd, Hose, 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Män-tel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etc.) unterworfen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Verschlissene und nicht verwertbare Alttextilien (synthetische Unterwäsche etc.) werden meist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thermisch entsorgt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6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9E3C697-F7C4-B6B2-31D4-DC2757428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980728"/>
            <a:ext cx="2202214" cy="125276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56897CB-5DAD-3917-AE3E-2C26F75D2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4149080"/>
            <a:ext cx="2301125" cy="151216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1A0A400-2B30-5F5F-3EEC-432DA3A61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2348880"/>
            <a:ext cx="2214967" cy="140187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48B20D8-C2B4-03AE-BE74-4E2BB4226A00}"/>
              </a:ext>
            </a:extLst>
          </p:cNvPr>
          <p:cNvSpPr txBox="1"/>
          <p:nvPr/>
        </p:nvSpPr>
        <p:spPr>
          <a:xfrm>
            <a:off x="6228184" y="3717032"/>
            <a:ext cx="248376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(Quelle: https://www.euwid-recycling.de/)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2C94588-6296-F528-EE08-D9DF86EA692B}"/>
              </a:ext>
            </a:extLst>
          </p:cNvPr>
          <p:cNvSpPr txBox="1"/>
          <p:nvPr/>
        </p:nvSpPr>
        <p:spPr>
          <a:xfrm>
            <a:off x="6228184" y="5661248"/>
            <a:ext cx="1493912" cy="21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(Quelle: www.re-textil.de/)</a:t>
            </a:r>
            <a:endParaRPr lang="de-DE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Ausgangssituation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4402832" cy="5112568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Alttextilien-Recycling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Alttextilien enthalten je nach Verwendung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wertvolle Polymere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die theoretisch durch verschiedene Verfahren zurückgewonnen werden können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Grundproblem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Alttextilien-Recyclings ist, dass die Textilien selten nur aus Baumwolle, Viskose oder Seide bestehen, also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sortenrein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sind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Meist handelt es sich um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Mischgewebe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(im Etikett steht dann z.B. 55% Baum-wolle, 43% Polyester und 2% 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Elastan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7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8E15591-FD49-7EB5-32A5-CF5AD06ECF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20212" y="1700808"/>
            <a:ext cx="2304256" cy="1728191"/>
          </a:xfrm>
          <a:prstGeom prst="rect">
            <a:avLst/>
          </a:prstGeom>
        </p:spPr>
      </p:pic>
      <p:pic>
        <p:nvPicPr>
          <p:cNvPr id="3" name="Inhaltsplatzhalter 1">
            <a:extLst>
              <a:ext uri="{FF2B5EF4-FFF2-40B4-BE49-F238E27FC236}">
                <a16:creationId xmlns:a16="http://schemas.microsoft.com/office/drawing/2014/main" id="{8F1C2C05-DD68-E94B-4626-DC5F1D38F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40118" y="3657027"/>
            <a:ext cx="2400267" cy="18002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E784E8-F17D-8A34-31F3-C0149FC970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8224" y="1700808"/>
            <a:ext cx="2304256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7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Ausgangssituation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7139136" cy="468052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Alttextilien-Recycling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Zur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Erschließung der Wertstoffe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den Alttextilien ist eine Trennung der eingesetzten unterschiedlichen Polymerarten und sonstigen Mate-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rialien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erforderlich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Diese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Recyclingaufgabe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kann mit herkömmlichen mechanisch-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thermi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Recyclingverfahren nicht gelöst werden</a:t>
            </a: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GGG Forschungsgruppe hat ein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Verfahren zur Rückgewinnung hochwertiger </a:t>
            </a:r>
            <a:r>
              <a:rPr lang="de-DE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Kunststoffrecyclate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 Alttextilien entwickelt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basiert auf einem selektiven Auflösen des Zielpolymers, ohne dass die molekulare Struktur zerstört und somit ein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werkstoffliches </a:t>
            </a:r>
            <a:r>
              <a:rPr lang="de-DE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Recy-cling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ermöglicht wird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</p:spTree>
    <p:extLst>
      <p:ext uri="{BB962C8B-B14F-4D97-AF65-F5344CB8AC3E}">
        <p14:creationId xmlns:p14="http://schemas.microsoft.com/office/powerpoint/2010/main" val="604373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Recyclingverfahren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24744"/>
            <a:ext cx="5040560" cy="525658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None/>
            </a:pPr>
            <a:r>
              <a:rPr lang="de-DE" sz="18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Verfahrensentwicklung über ZIM-Projekt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Entwicklung und Erprobung einer Technologie zur Gewinnung von Wertstoffen aus Altkleidern durch die Extraktion der synthetischen Polymere im Rahmen eines </a:t>
            </a:r>
            <a:r>
              <a:rPr lang="de-DE" sz="1600" kern="1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ZIM-Projektes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endParaRPr lang="de-DE" sz="1600" kern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 Entwicklung der Technologie wurde auf der Basis von Laboruntersuchungen im Gramm-Maßstab über den 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bench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-Reaktor die kleintechnische Anlage (Demonstrator) entwickelt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9</a:t>
            </a:fld>
            <a:endParaRPr lang="de-DE"/>
          </a:p>
        </p:txBody>
      </p:sp>
      <p:pic>
        <p:nvPicPr>
          <p:cNvPr id="2" name="Picture 17" descr="Genehmigtes ZIM-Projekt FitFeet - Professur für Sportgeräte und ...">
            <a:extLst>
              <a:ext uri="{FF2B5EF4-FFF2-40B4-BE49-F238E27FC236}">
                <a16:creationId xmlns:a16="http://schemas.microsoft.com/office/drawing/2014/main" id="{0BFA99F9-7DB0-6BE1-14EE-B4A2610E2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64704"/>
            <a:ext cx="3168352" cy="176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49EE8B1-9318-2A34-0B60-E4CDEF931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2348880"/>
            <a:ext cx="1080120" cy="105318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DB9DEAC-ED4E-4940-8866-311FFE785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2924944"/>
            <a:ext cx="1097984" cy="97570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2FA6E4B-8673-1181-9AE8-2DCC9572B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166" y="4005064"/>
            <a:ext cx="2166250" cy="201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13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Recyclingverfahren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340768"/>
            <a:ext cx="5400600" cy="525658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None/>
            </a:pPr>
            <a:r>
              <a:rPr lang="de-DE" sz="1800" b="1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Projektbeteiligte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kern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Institut für Nichtklassische Chemie e.V. (INC), Leipzig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INDUCON Dichtungstechnik Anlagenbau GmbH (</a:t>
            </a:r>
            <a:r>
              <a:rPr lang="de-DE" sz="16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inducon</a:t>
            </a:r>
            <a:r>
              <a:rPr lang="de-DE" sz="16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Geretsried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kern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Groß Entsorgungsberatung, Grevenbroich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Gnam Umweltberatung, Blaubeuren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endParaRPr lang="de-DE" sz="1600" kern="1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None/>
            </a:pPr>
            <a:r>
              <a:rPr lang="de-DE" sz="18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Projektlaufzeit</a:t>
            </a:r>
          </a:p>
          <a:p>
            <a:pPr>
              <a:lnSpc>
                <a:spcPct val="110000"/>
              </a:lnSpc>
              <a:spcBef>
                <a:spcPts val="375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01.08.2020 – 31.01.2023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10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7F45845-5E6F-E1DA-004E-43D84A862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3042565"/>
            <a:ext cx="2465128" cy="103450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6873702-0D1F-19D3-3EAB-FFBD65DB0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1916832"/>
            <a:ext cx="152144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57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Recyclingverfahren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4690864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Prozessablauf (1)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Textilien werden mit Lösemittel versetzt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Hierbei geht das Zielpolymer mit dem Löse-mittel in eine Suspension über, der Rest bleibt als Feststoff erhalten (</a:t>
            </a:r>
            <a:r>
              <a:rPr lang="de-DE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Extraktion</a:t>
            </a: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Flüssigphase wird von der Feststoffphase getrennt (</a:t>
            </a:r>
            <a:r>
              <a:rPr lang="de-DE" sz="1600" b="1" kern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Abtrennen der unlöslichen Rest-stoffe</a:t>
            </a:r>
            <a:r>
              <a:rPr lang="de-DE" sz="1600" kern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endParaRPr lang="de-DE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Feststofffraktion wird getrocknet und steht zur weiteren Verarbeitung in eine gewünschte Form zur Verfügung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11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B86849E-E6D7-A630-775E-A49A030D4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980728"/>
            <a:ext cx="1684021" cy="105569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DA1EBF2-267D-7293-8566-DB80953D56EA}"/>
              </a:ext>
            </a:extLst>
          </p:cNvPr>
          <p:cNvSpPr txBox="1"/>
          <p:nvPr/>
        </p:nvSpPr>
        <p:spPr>
          <a:xfrm>
            <a:off x="6156176" y="1988840"/>
            <a:ext cx="17819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gebrauchte OP-Kleidung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116CAD-E7B6-2E1D-B598-BF1B49D00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492896"/>
            <a:ext cx="1728192" cy="129394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53C06B3-5644-1258-17F5-67F4F988D3EA}"/>
              </a:ext>
            </a:extLst>
          </p:cNvPr>
          <p:cNvSpPr txBox="1"/>
          <p:nvPr/>
        </p:nvSpPr>
        <p:spPr>
          <a:xfrm>
            <a:off x="6156176" y="3758843"/>
            <a:ext cx="17099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Löseprozess im Reaktor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0D46228-CB02-5A86-1ACD-85C6EABBC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204" y="4574628"/>
            <a:ext cx="1309228" cy="1446660"/>
          </a:xfrm>
          <a:prstGeom prst="rect">
            <a:avLst/>
          </a:prstGeom>
        </p:spPr>
      </p:pic>
      <p:pic>
        <p:nvPicPr>
          <p:cNvPr id="11" name="Inhaltsplatzhalter 2">
            <a:extLst>
              <a:ext uri="{FF2B5EF4-FFF2-40B4-BE49-F238E27FC236}">
                <a16:creationId xmlns:a16="http://schemas.microsoft.com/office/drawing/2014/main" id="{86A95314-E0A1-6966-8738-BC07BF170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213" y="4869160"/>
            <a:ext cx="1423043" cy="115212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AFCDC0C-4150-CFA0-1A8F-B0E874EC53E9}"/>
              </a:ext>
            </a:extLst>
          </p:cNvPr>
          <p:cNvSpPr txBox="1"/>
          <p:nvPr/>
        </p:nvSpPr>
        <p:spPr>
          <a:xfrm>
            <a:off x="7092280" y="5991091"/>
            <a:ext cx="15121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unlösliche Bestandteile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AE1A883-D220-5EC5-582F-CDF64BD8162E}"/>
              </a:ext>
            </a:extLst>
          </p:cNvPr>
          <p:cNvSpPr txBox="1"/>
          <p:nvPr/>
        </p:nvSpPr>
        <p:spPr>
          <a:xfrm>
            <a:off x="5508104" y="5991091"/>
            <a:ext cx="12961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Polymer im Reaktor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00CE290-9183-4223-87F2-41CDC1B98E39}"/>
              </a:ext>
            </a:extLst>
          </p:cNvPr>
          <p:cNvCxnSpPr>
            <a:stCxn id="9" idx="2"/>
          </p:cNvCxnSpPr>
          <p:nvPr/>
        </p:nvCxnSpPr>
        <p:spPr>
          <a:xfrm>
            <a:off x="7011144" y="4005064"/>
            <a:ext cx="585192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FC334404-D037-488F-EE6A-24C435EFAD3D}"/>
              </a:ext>
            </a:extLst>
          </p:cNvPr>
          <p:cNvCxnSpPr>
            <a:stCxn id="9" idx="2"/>
          </p:cNvCxnSpPr>
          <p:nvPr/>
        </p:nvCxnSpPr>
        <p:spPr>
          <a:xfrm flipH="1">
            <a:off x="6228184" y="4005064"/>
            <a:ext cx="78296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31F2D780-E538-31F0-5156-91BFE02CACE0}"/>
              </a:ext>
            </a:extLst>
          </p:cNvPr>
          <p:cNvSpPr txBox="1"/>
          <p:nvPr/>
        </p:nvSpPr>
        <p:spPr>
          <a:xfrm>
            <a:off x="5598368" y="4365104"/>
            <a:ext cx="9898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i="1" dirty="0">
                <a:latin typeface="Arial" panose="020B0604020202020204" pitchFamily="34" charset="0"/>
                <a:cs typeface="Arial" panose="020B0604020202020204" pitchFamily="34" charset="0"/>
              </a:rPr>
              <a:t>Flüssigphase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2D9DB98-5736-5856-D31B-5374DB1040F7}"/>
              </a:ext>
            </a:extLst>
          </p:cNvPr>
          <p:cNvSpPr txBox="1"/>
          <p:nvPr/>
        </p:nvSpPr>
        <p:spPr>
          <a:xfrm>
            <a:off x="7380312" y="4077072"/>
            <a:ext cx="10801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i="1" dirty="0">
                <a:latin typeface="Arial" panose="020B0604020202020204" pitchFamily="34" charset="0"/>
                <a:cs typeface="Arial" panose="020B0604020202020204" pitchFamily="34" charset="0"/>
              </a:rPr>
              <a:t>Feststoffphase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360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Recyclingverfahren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4114800" cy="5112568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Prozessablauf (2)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 Suspension wird über Destillations-prozesse das Lösemittel entzogen (</a:t>
            </a:r>
            <a:r>
              <a:rPr lang="de-DE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Destillation</a:t>
            </a: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daraus resultierende, feste  Ziel-polymer wird in die gewünschte Han-</a:t>
            </a:r>
            <a:r>
              <a:rPr lang="de-DE" sz="16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delsform</a:t>
            </a: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verarbeitet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zurückgewonnene Lösemittel wird wieder für den nächsten Trennprozess eingesetzt (</a:t>
            </a:r>
            <a:r>
              <a:rPr lang="de-DE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Kreislaufführung des Lösemittels</a:t>
            </a:r>
            <a:r>
              <a:rPr lang="de-DE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12</a:t>
            </a:fld>
            <a:endParaRPr lang="de-DE"/>
          </a:p>
        </p:txBody>
      </p:sp>
      <p:pic>
        <p:nvPicPr>
          <p:cNvPr id="2" name="Inhaltsplatzhalter 2">
            <a:extLst>
              <a:ext uri="{FF2B5EF4-FFF2-40B4-BE49-F238E27FC236}">
                <a16:creationId xmlns:a16="http://schemas.microsoft.com/office/drawing/2014/main" id="{2221F99B-BE92-478C-A202-2C566A06A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1628800"/>
            <a:ext cx="1368152" cy="131983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99AFAA0-2485-DD64-ADD9-52D1D6569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3789040"/>
            <a:ext cx="1224136" cy="122413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978E5AD-3BB8-E406-96E4-3345D2233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505" y="3789040"/>
            <a:ext cx="1201879" cy="122413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358C0BB-E8FB-A411-1892-28744E1E363E}"/>
              </a:ext>
            </a:extLst>
          </p:cNvPr>
          <p:cNvSpPr txBox="1"/>
          <p:nvPr/>
        </p:nvSpPr>
        <p:spPr>
          <a:xfrm>
            <a:off x="7236296" y="1916832"/>
            <a:ext cx="122413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festes Polymer (nach  Abtrennen des Lösemittels)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78B3CD4-09F8-A701-42B4-FA57FEE80952}"/>
              </a:ext>
            </a:extLst>
          </p:cNvPr>
          <p:cNvSpPr txBox="1"/>
          <p:nvPr/>
        </p:nvSpPr>
        <p:spPr>
          <a:xfrm>
            <a:off x="7020272" y="5054987"/>
            <a:ext cx="864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Formkörper (3D-Druck)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C3B0413-39C8-D7D5-061D-AD9D6D369EB8}"/>
              </a:ext>
            </a:extLst>
          </p:cNvPr>
          <p:cNvSpPr txBox="1"/>
          <p:nvPr/>
        </p:nvSpPr>
        <p:spPr>
          <a:xfrm>
            <a:off x="5220072" y="5013176"/>
            <a:ext cx="864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Granulat (Extrusion)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6466F226-54FF-C9A0-EE65-DE0E85C82BD7}"/>
              </a:ext>
            </a:extLst>
          </p:cNvPr>
          <p:cNvCxnSpPr>
            <a:cxnSpLocks/>
          </p:cNvCxnSpPr>
          <p:nvPr/>
        </p:nvCxnSpPr>
        <p:spPr>
          <a:xfrm>
            <a:off x="6660232" y="3068960"/>
            <a:ext cx="72008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2B1A98DB-4B5A-38D4-C428-A8F813A29C2B}"/>
              </a:ext>
            </a:extLst>
          </p:cNvPr>
          <p:cNvCxnSpPr>
            <a:cxnSpLocks/>
          </p:cNvCxnSpPr>
          <p:nvPr/>
        </p:nvCxnSpPr>
        <p:spPr>
          <a:xfrm flipH="1">
            <a:off x="5724128" y="3068960"/>
            <a:ext cx="72008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2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Recyclingverfahren</a:t>
            </a:r>
          </a:p>
        </p:txBody>
      </p:sp>
      <p:pic>
        <p:nvPicPr>
          <p:cNvPr id="3" name="Inhaltsplatzhalter 2">
            <a:extLst>
              <a:ext uri="{FF2B5EF4-FFF2-40B4-BE49-F238E27FC236}">
                <a16:creationId xmlns:a16="http://schemas.microsoft.com/office/drawing/2014/main" id="{664243F6-B0F3-7E65-96E9-8EC2039D3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700808"/>
            <a:ext cx="6734746" cy="3096344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13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D8BB82B-166B-5B30-7E10-7521531D3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5229200"/>
            <a:ext cx="6048272" cy="90298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C38CC0A-EBAD-4EC8-5F37-54D112E2E564}"/>
              </a:ext>
            </a:extLst>
          </p:cNvPr>
          <p:cNvSpPr txBox="1"/>
          <p:nvPr/>
        </p:nvSpPr>
        <p:spPr>
          <a:xfrm>
            <a:off x="467544" y="1052736"/>
            <a:ext cx="6984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Verfahrenskonzept für die Rückgewinnung von synthetischen Polymeren aus Alttextilien </a:t>
            </a:r>
          </a:p>
        </p:txBody>
      </p:sp>
    </p:spTree>
    <p:extLst>
      <p:ext uri="{BB962C8B-B14F-4D97-AF65-F5344CB8AC3E}">
        <p14:creationId xmlns:p14="http://schemas.microsoft.com/office/powerpoint/2010/main" val="3004941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Ausblick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0728"/>
            <a:ext cx="7128792" cy="50405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der Textilwirtschaft besteht Handlungsdruck</a:t>
            </a:r>
            <a:endParaRPr lang="de-DE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 Gesetzgeber hat auf EU-Ebene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Nachhaltigkeitsziele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gesetzt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 2025 </a:t>
            </a:r>
            <a:r>
              <a:rPr lang="de-D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greift die neue Abfallrahmenrichtlinie der EU (Richtlinie (EU) 2018/851) und verpflichtet alle Länder zur Getrenntsammlung von Textilien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 2030 </a:t>
            </a:r>
            <a:r>
              <a:rPr lang="de-D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sollen sämtliche Textilien nachhaltig und recyclingfähig sein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 Ende ihrer Lebenszeit werden Textilien oft entsorgt oder es findet eine Weiternutzung als Produkte </a:t>
            </a:r>
            <a:r>
              <a:rPr lang="de-DE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mit niedrigerer Wertigkeit </a:t>
            </a: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statt (wie Putzlappen oder Dämm- und Isolierstoffe)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 enthaltenen Rohstoffe wie Polyester- und Baumwollfasern gehen dabei für die Textilindustrie verloren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 einer geschätzten Menge von </a:t>
            </a:r>
            <a:r>
              <a:rPr lang="de-DE" sz="1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200.000 t Textilien pro Jahr </a:t>
            </a:r>
            <a:r>
              <a:rPr lang="de-D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mit Synthetik-Anteil (50 % der Alttextilien, die als Putzlappen, in der Reißspinnstoffindustrie und als Ersatzbrennstoff verwertet werden), deren Verwertung zurzeit mehr oder weniger nicht geklärt ist, ließe sich das Polymer durch Extraktions- bzw. Lösungsvorgänge gewinnen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endParaRPr lang="de-DE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4471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Ausblick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7067128" cy="496855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Ein hochwertiges Recycling wird in einem durchschnittlichen Textilrecyclingbetrieb bislang (noch) nicht sichergestellt. Stattdessen findet meist ein sogenanntes </a:t>
            </a:r>
            <a:r>
              <a:rPr lang="de-DE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Downcycling</a:t>
            </a: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statt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Faser-zu-Faser-Recycling</a:t>
            </a: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findet nur in geringem Maße statt: Es ist im Vergleich zu neuen Fasern nicht wirtschaftlich und technisch bislang schwer </a:t>
            </a:r>
            <a:r>
              <a:rPr lang="de-DE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realisierbar</a:t>
            </a:r>
            <a:endParaRPr lang="de-DE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gibt bereits </a:t>
            </a:r>
            <a:r>
              <a:rPr lang="de-DE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Forschungsprojekte</a:t>
            </a: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um das Faser-zu-Faser-Recycling technisch besser zu machen, diese befinden sich jedoch noch </a:t>
            </a:r>
            <a:r>
              <a:rPr lang="de-DE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 Pilotstatus</a:t>
            </a:r>
            <a:endParaRPr lang="de-DE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fehlen bislang politische Anreize für ein besseres Recycling und die Entwicklung neuer </a:t>
            </a:r>
            <a:r>
              <a:rPr lang="de-DE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Verfahren</a:t>
            </a:r>
            <a:endParaRPr lang="de-DE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GGG Forschungsgruppe will Unternehmen bei der Lösung dieser Aufgaben unterstützen!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263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GGG Kompetenz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7067128" cy="489654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Aufarbeitung von Alttextilien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wurde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bisher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als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unwirtschaftlich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angesehen</a:t>
            </a:r>
            <a:r>
              <a:rPr lang="de-DE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weil die bisherigen Verfahren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technisch kompliziert und teuer sind, zudem viel Energie benötigen, und das Endprodukt oftmals deutlich schlechtere Qualität besitzt als die ursprüngliche Faser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GGG Forschungsgruppe hat ein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einzigartiges </a:t>
            </a:r>
            <a:r>
              <a:rPr lang="de-DE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Know-How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für lösungs-mittelbasierte Trennverfahren entwickelt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Prozess wurde im Labormaßstab am Institut für </a:t>
            </a:r>
            <a:r>
              <a:rPr lang="de-DE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Nichtklassi-sche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Chemie (INC) mit Erfolg evaluiert</a:t>
            </a:r>
            <a:endParaRPr lang="de-DE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 variable Prozess ist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auf viele Anwendungen </a:t>
            </a:r>
            <a:r>
              <a:rPr lang="de-DE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unterschiedliche Mischgewebe und Verbunde)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übertragbar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Verfahren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basiert auf einem selektiven Auflösen des Zielpolymers, das auf molekularer Ebene von Degradationsprodukten und 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Verschmut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-zungen befreit wird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6714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GGG Kompetenz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6995120" cy="489654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eingesetzten Lösemittel sind weitgehend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kennzeichnungsfrei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nach Chemikalienrecht und Transportvorschriften, weshalb das Ver-fahren sicher zu betreiben und umweltverträglich ist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Betriebsmittel wie Lösemittel oder Wasser werden jeweils zu fast 100% wieder zurückgewonnen und werden somit voll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 Kreislauf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gefahren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 Ergebnis wurde ein neues Verfahren entwickelt, das in wenigen Ver-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fahrensschritten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die 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Herstellung von </a:t>
            </a:r>
            <a:r>
              <a:rPr lang="de-DE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Recyclaten</a:t>
            </a:r>
            <a:r>
              <a:rPr lang="de-DE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hoher Qualität 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erreicht und unterscheidet sich deutlich von den aufwändigen Verfahren nach bekannten Stand der Technik</a:t>
            </a: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59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Kooperationsmöglichkeiten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6923112" cy="4752528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Kooperation bei</a:t>
            </a: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Verfahrensentwicklung und Umsetzung für kundenspezifische Textil- und Materialverbunde in einem Technikums- und Forschungszentrum</a:t>
            </a:r>
          </a:p>
          <a:p>
            <a:pPr marL="685800"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Bau von neuen Anlagen für lösemittelbasierende Trennverfahren</a:t>
            </a:r>
          </a:p>
          <a:p>
            <a:pPr marL="685800"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Implementierung lösemittelbasierender Trennverfahren in bestehende Recyclinganlagen</a:t>
            </a:r>
          </a:p>
          <a:p>
            <a:pPr marL="685800"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470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AE7FA4-4B82-4B56-9FAA-6486375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Kooperationsmöglichkeiten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5CCF795-A541-4790-AE83-525AC48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7139136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Wir bieten</a:t>
            </a: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Verfahrensentwicklung in einem </a:t>
            </a:r>
            <a:r>
              <a:rPr lang="de-DE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Kleintechnikum</a:t>
            </a: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mit Musterproduktion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Analytik und Qualitätsbetrachtung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Machbarkeitsstudie und Rentabilitätsberechnung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 bei Planung, Bau, Schulung der Mitarbeiter und Inbetriebnahme</a:t>
            </a:r>
            <a:r>
              <a:rPr lang="de-DE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3201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1166B8-06D3-74B9-7FA8-ED7A02226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133203"/>
            <a:ext cx="8229600" cy="1367805"/>
          </a:xfr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Vielen Dank für Ihre</a:t>
            </a: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Aufmerksamkeit</a:t>
            </a:r>
            <a:endParaRPr lang="de-D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Gnam ©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4262-92ED-448E-ABE3-AA51353817D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70057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1103</Words>
  <Application>Microsoft Office PowerPoint</Application>
  <PresentationFormat>Bildschirmpräsentation (4:3)</PresentationFormat>
  <Paragraphs>172</Paragraphs>
  <Slides>20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Arial</vt:lpstr>
      <vt:lpstr>Calibri</vt:lpstr>
      <vt:lpstr>Symbol</vt:lpstr>
      <vt:lpstr>Times New Roman</vt:lpstr>
      <vt:lpstr>Trebuchet MS</vt:lpstr>
      <vt:lpstr>Wingdings</vt:lpstr>
      <vt:lpstr>Wingdings 3</vt:lpstr>
      <vt:lpstr>Facette</vt:lpstr>
      <vt:lpstr>Herzlich willkommen in Geretsried</vt:lpstr>
      <vt:lpstr>Agenda</vt:lpstr>
      <vt:lpstr>Neue Wege - lösemittelbasiertes Recycling von Alttextilien</vt:lpstr>
      <vt:lpstr>Gliederung</vt:lpstr>
      <vt:lpstr>Wer wir sind</vt:lpstr>
      <vt:lpstr>Ausgangssituation</vt:lpstr>
      <vt:lpstr>Ausgangssituation</vt:lpstr>
      <vt:lpstr>Ausgangssituation</vt:lpstr>
      <vt:lpstr>Das Recyclingverfahren</vt:lpstr>
      <vt:lpstr>Das Recyclingverfahren</vt:lpstr>
      <vt:lpstr>Das Recyclingverfahren</vt:lpstr>
      <vt:lpstr>Das Recyclingverfahren</vt:lpstr>
      <vt:lpstr>Das Recyclingverfahren</vt:lpstr>
      <vt:lpstr>Ausblick</vt:lpstr>
      <vt:lpstr>Ausblick</vt:lpstr>
      <vt:lpstr>GGG Kompetenz</vt:lpstr>
      <vt:lpstr>GGG Kompetenz</vt:lpstr>
      <vt:lpstr>Kooperationsmöglichkeiten</vt:lpstr>
      <vt:lpstr>Kooperationsmöglichkeiten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Gnam, Hans-Juergen</dc:creator>
  <cp:lastModifiedBy>Gnam, Hans-Juergen</cp:lastModifiedBy>
  <cp:revision>597</cp:revision>
  <cp:lastPrinted>2023-02-20T09:38:01Z</cp:lastPrinted>
  <dcterms:created xsi:type="dcterms:W3CDTF">2019-07-24T05:56:04Z</dcterms:created>
  <dcterms:modified xsi:type="dcterms:W3CDTF">2023-02-21T16:08:38Z</dcterms:modified>
</cp:coreProperties>
</file>